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5F07F7-1577-4815-9469-4E9BC4248BE3}"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E98C648-A465-4567-AD6D-829BB7803B9F}" type="slidenum">
              <a:rPr lang="en-US" smtClean="0"/>
              <a:t>‹#›</a:t>
            </a:fld>
            <a:endParaRPr lang="en-US"/>
          </a:p>
        </p:txBody>
      </p:sp>
    </p:spTree>
    <p:extLst>
      <p:ext uri="{BB962C8B-B14F-4D97-AF65-F5344CB8AC3E}">
        <p14:creationId xmlns:p14="http://schemas.microsoft.com/office/powerpoint/2010/main" val="297289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F07F7-1577-4815-9469-4E9BC4248BE3}"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321400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F07F7-1577-4815-9469-4E9BC4248BE3}"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420184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F07F7-1577-4815-9469-4E9BC4248BE3}"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36180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F15F07F7-1577-4815-9469-4E9BC4248BE3}" type="datetimeFigureOut">
              <a:rPr lang="en-US" smtClean="0"/>
              <a:t>3/5/2019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E98C648-A465-4567-AD6D-829BB7803B9F}" type="slidenum">
              <a:rPr lang="en-US" smtClean="0"/>
              <a:t>‹#›</a:t>
            </a:fld>
            <a:endParaRPr lang="en-US"/>
          </a:p>
        </p:txBody>
      </p:sp>
    </p:spTree>
    <p:extLst>
      <p:ext uri="{BB962C8B-B14F-4D97-AF65-F5344CB8AC3E}">
        <p14:creationId xmlns:p14="http://schemas.microsoft.com/office/powerpoint/2010/main" val="15427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5F07F7-1577-4815-9469-4E9BC4248BE3}"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343607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5F07F7-1577-4815-9469-4E9BC4248BE3}"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229975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5F07F7-1577-4815-9469-4E9BC4248BE3}"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227792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F07F7-1577-4815-9469-4E9BC4248BE3}"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67533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5F07F7-1577-4815-9469-4E9BC4248BE3}"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13149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5F07F7-1577-4815-9469-4E9BC4248BE3}" type="datetimeFigureOut">
              <a:rPr lang="en-US" smtClean="0"/>
              <a:t>3/5/2019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E98C648-A465-4567-AD6D-829BB7803B9F}" type="slidenum">
              <a:rPr lang="en-US" smtClean="0"/>
              <a:t>‹#›</a:t>
            </a:fld>
            <a:endParaRPr lang="en-US"/>
          </a:p>
        </p:txBody>
      </p:sp>
    </p:spTree>
    <p:extLst>
      <p:ext uri="{BB962C8B-B14F-4D97-AF65-F5344CB8AC3E}">
        <p14:creationId xmlns:p14="http://schemas.microsoft.com/office/powerpoint/2010/main" val="31084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15F07F7-1577-4815-9469-4E9BC4248BE3}" type="datetimeFigureOut">
              <a:rPr lang="en-US" smtClean="0"/>
              <a:t>3/5/2019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E98C648-A465-4567-AD6D-829BB7803B9F}" type="slidenum">
              <a:rPr lang="en-US" smtClean="0"/>
              <a:t>‹#›</a:t>
            </a:fld>
            <a:endParaRPr lang="en-US"/>
          </a:p>
        </p:txBody>
      </p:sp>
    </p:spTree>
    <p:extLst>
      <p:ext uri="{BB962C8B-B14F-4D97-AF65-F5344CB8AC3E}">
        <p14:creationId xmlns:p14="http://schemas.microsoft.com/office/powerpoint/2010/main" val="764305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BBC4-84EA-4064-83F9-C40D5C719C2E}"/>
              </a:ext>
            </a:extLst>
          </p:cNvPr>
          <p:cNvSpPr>
            <a:spLocks noGrp="1"/>
          </p:cNvSpPr>
          <p:nvPr>
            <p:ph type="ctrTitle"/>
          </p:nvPr>
        </p:nvSpPr>
        <p:spPr/>
        <p:txBody>
          <a:bodyPr>
            <a:normAutofit fontScale="90000"/>
          </a:bodyPr>
          <a:lstStyle/>
          <a:p>
            <a:r>
              <a:rPr lang="en-US" dirty="0"/>
              <a:t>Identifying Subsystems and Incremental Testing Opportunities</a:t>
            </a:r>
          </a:p>
        </p:txBody>
      </p:sp>
      <p:sp>
        <p:nvSpPr>
          <p:cNvPr id="3" name="Subtitle 2">
            <a:extLst>
              <a:ext uri="{FF2B5EF4-FFF2-40B4-BE49-F238E27FC236}">
                <a16:creationId xmlns:a16="http://schemas.microsoft.com/office/drawing/2014/main" id="{0AE702F2-8C34-4FB4-8CA0-8EA6FC16F0ED}"/>
              </a:ext>
            </a:extLst>
          </p:cNvPr>
          <p:cNvSpPr>
            <a:spLocks noGrp="1"/>
          </p:cNvSpPr>
          <p:nvPr>
            <p:ph type="subTitle" idx="1"/>
          </p:nvPr>
        </p:nvSpPr>
        <p:spPr/>
        <p:txBody>
          <a:bodyPr/>
          <a:lstStyle/>
          <a:p>
            <a:r>
              <a:rPr lang="en-US" dirty="0"/>
              <a:t>Declan Ruiz &amp; Zach Shellhorn</a:t>
            </a:r>
          </a:p>
        </p:txBody>
      </p:sp>
    </p:spTree>
    <p:extLst>
      <p:ext uri="{BB962C8B-B14F-4D97-AF65-F5344CB8AC3E}">
        <p14:creationId xmlns:p14="http://schemas.microsoft.com/office/powerpoint/2010/main" val="16338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7ED51-E6E2-424A-8AF5-33882742ABC8}"/>
              </a:ext>
            </a:extLst>
          </p:cNvPr>
          <p:cNvSpPr>
            <a:spLocks noGrp="1"/>
          </p:cNvSpPr>
          <p:nvPr>
            <p:ph type="title"/>
          </p:nvPr>
        </p:nvSpPr>
        <p:spPr>
          <a:xfrm>
            <a:off x="382280" y="484632"/>
            <a:ext cx="6743844" cy="1609344"/>
          </a:xfrm>
        </p:spPr>
        <p:txBody>
          <a:bodyPr>
            <a:normAutofit/>
          </a:bodyPr>
          <a:lstStyle/>
          <a:p>
            <a:r>
              <a:rPr lang="en-US" sz="4800"/>
              <a:t>Hinges:</a:t>
            </a:r>
          </a:p>
        </p:txBody>
      </p:sp>
      <p:sp>
        <p:nvSpPr>
          <p:cNvPr id="10" name="Content Placeholder 9">
            <a:extLst>
              <a:ext uri="{FF2B5EF4-FFF2-40B4-BE49-F238E27FC236}">
                <a16:creationId xmlns:a16="http://schemas.microsoft.com/office/drawing/2014/main" id="{0184CDB8-14D7-49EB-818E-E56D57B9898F}"/>
              </a:ext>
            </a:extLst>
          </p:cNvPr>
          <p:cNvSpPr>
            <a:spLocks noGrp="1"/>
          </p:cNvSpPr>
          <p:nvPr>
            <p:ph idx="1"/>
          </p:nvPr>
        </p:nvSpPr>
        <p:spPr>
          <a:xfrm>
            <a:off x="382279" y="2121408"/>
            <a:ext cx="6743845" cy="4050792"/>
          </a:xfrm>
        </p:spPr>
        <p:txBody>
          <a:bodyPr>
            <a:normAutofit/>
          </a:bodyPr>
          <a:lstStyle/>
          <a:p>
            <a:r>
              <a:rPr lang="en-US" sz="1800" dirty="0"/>
              <a:t>The hinges function by keeping the top and bottom half connected while still being able to open and close. This allows a fluid motion of opening and closing without any effort. </a:t>
            </a:r>
          </a:p>
          <a:p>
            <a:r>
              <a:rPr lang="en-US" sz="1800" dirty="0"/>
              <a:t>We can test to make sure the hinges work properly by opening and closing the lid to see if the two parts stay attached.</a:t>
            </a:r>
          </a:p>
          <a:p>
            <a:r>
              <a:rPr lang="en-US" sz="1800" dirty="0"/>
              <a:t>If we can open and close the lid with no friction and with a fluid motion without the lid/bottom detaching then we know that hinges worked.</a:t>
            </a:r>
          </a:p>
          <a:p>
            <a:r>
              <a:rPr lang="en-US" sz="1800" dirty="0"/>
              <a:t>If we can do this consistently then we can call this a success.</a:t>
            </a:r>
          </a:p>
        </p:txBody>
      </p:sp>
      <p:pic>
        <p:nvPicPr>
          <p:cNvPr id="8" name="Content Placeholder 4">
            <a:extLst>
              <a:ext uri="{FF2B5EF4-FFF2-40B4-BE49-F238E27FC236}">
                <a16:creationId xmlns:a16="http://schemas.microsoft.com/office/drawing/2014/main" id="{889237A0-F13A-4AFC-9225-8DD20E71005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7975" b="1683"/>
          <a:stretch/>
        </p:blipFill>
        <p:spPr>
          <a:xfrm rot="5400000">
            <a:off x="6439637" y="1105637"/>
            <a:ext cx="6858000" cy="4646726"/>
          </a:xfrm>
          <a:prstGeom prst="rect">
            <a:avLst/>
          </a:prstGeom>
        </p:spPr>
      </p:pic>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4337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88E9B-1983-4A96-B46B-FAE19A4C3FF0}"/>
              </a:ext>
            </a:extLst>
          </p:cNvPr>
          <p:cNvSpPr>
            <a:spLocks noGrp="1"/>
          </p:cNvSpPr>
          <p:nvPr>
            <p:ph type="title"/>
          </p:nvPr>
        </p:nvSpPr>
        <p:spPr>
          <a:xfrm>
            <a:off x="382280" y="484632"/>
            <a:ext cx="6743844" cy="1609344"/>
          </a:xfrm>
        </p:spPr>
        <p:txBody>
          <a:bodyPr>
            <a:normAutofit/>
          </a:bodyPr>
          <a:lstStyle/>
          <a:p>
            <a:r>
              <a:rPr lang="en-US" sz="4800"/>
              <a:t>Latches:</a:t>
            </a:r>
          </a:p>
        </p:txBody>
      </p:sp>
      <p:sp>
        <p:nvSpPr>
          <p:cNvPr id="10" name="Content Placeholder 9">
            <a:extLst>
              <a:ext uri="{FF2B5EF4-FFF2-40B4-BE49-F238E27FC236}">
                <a16:creationId xmlns:a16="http://schemas.microsoft.com/office/drawing/2014/main" id="{E3D9BD77-D199-45C1-B533-A7D3509950AA}"/>
              </a:ext>
            </a:extLst>
          </p:cNvPr>
          <p:cNvSpPr>
            <a:spLocks noGrp="1"/>
          </p:cNvSpPr>
          <p:nvPr>
            <p:ph idx="1"/>
          </p:nvPr>
        </p:nvSpPr>
        <p:spPr>
          <a:xfrm>
            <a:off x="382279" y="2121408"/>
            <a:ext cx="6743845" cy="4050792"/>
          </a:xfrm>
        </p:spPr>
        <p:txBody>
          <a:bodyPr>
            <a:normAutofit/>
          </a:bodyPr>
          <a:lstStyle/>
          <a:p>
            <a:r>
              <a:rPr lang="en-US" sz="1800" dirty="0"/>
              <a:t>The two latches are used to lock the top and the bottom together so they don’t fly open. This is important so all your important items don’t go flying everywhere.</a:t>
            </a:r>
          </a:p>
          <a:p>
            <a:r>
              <a:rPr lang="en-US" sz="1800" dirty="0"/>
              <a:t>We can test the latches by opening and closing them repeatedly until they no longer work.</a:t>
            </a:r>
          </a:p>
          <a:p>
            <a:r>
              <a:rPr lang="en-US" sz="1800" dirty="0"/>
              <a:t>The latches will be considered functional as long as they catch onto the top piece and keep the two parts (top &amp; bottom) connected.</a:t>
            </a:r>
          </a:p>
          <a:p>
            <a:endParaRPr lang="en-US" sz="1800" dirty="0"/>
          </a:p>
        </p:txBody>
      </p:sp>
      <p:pic>
        <p:nvPicPr>
          <p:cNvPr id="8" name="Content Placeholder 4" descr="A wooden door&#10;&#10;Description automatically generated">
            <a:extLst>
              <a:ext uri="{FF2B5EF4-FFF2-40B4-BE49-F238E27FC236}">
                <a16:creationId xmlns:a16="http://schemas.microsoft.com/office/drawing/2014/main" id="{C7F94CC8-5EBF-44C9-902B-11E35282209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658"/>
          <a:stretch/>
        </p:blipFill>
        <p:spPr>
          <a:xfrm rot="5400000">
            <a:off x="6439637" y="1105637"/>
            <a:ext cx="6858000" cy="4646726"/>
          </a:xfrm>
          <a:prstGeom prst="rect">
            <a:avLst/>
          </a:prstGeom>
        </p:spPr>
      </p:pic>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511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4E9F9-DC64-474B-A496-2FBE17CB3465}"/>
              </a:ext>
            </a:extLst>
          </p:cNvPr>
          <p:cNvSpPr>
            <a:spLocks noGrp="1"/>
          </p:cNvSpPr>
          <p:nvPr>
            <p:ph type="title"/>
          </p:nvPr>
        </p:nvSpPr>
        <p:spPr>
          <a:xfrm>
            <a:off x="382280" y="484632"/>
            <a:ext cx="6743844" cy="1609344"/>
          </a:xfrm>
        </p:spPr>
        <p:txBody>
          <a:bodyPr>
            <a:normAutofit/>
          </a:bodyPr>
          <a:lstStyle/>
          <a:p>
            <a:r>
              <a:rPr lang="en-US" sz="4800"/>
              <a:t>Handle:</a:t>
            </a:r>
          </a:p>
        </p:txBody>
      </p:sp>
      <p:sp>
        <p:nvSpPr>
          <p:cNvPr id="10" name="Content Placeholder 9">
            <a:extLst>
              <a:ext uri="{FF2B5EF4-FFF2-40B4-BE49-F238E27FC236}">
                <a16:creationId xmlns:a16="http://schemas.microsoft.com/office/drawing/2014/main" id="{1A6E4165-33C2-4FEC-885E-F40C69E24896}"/>
              </a:ext>
            </a:extLst>
          </p:cNvPr>
          <p:cNvSpPr>
            <a:spLocks noGrp="1"/>
          </p:cNvSpPr>
          <p:nvPr>
            <p:ph idx="1"/>
          </p:nvPr>
        </p:nvSpPr>
        <p:spPr>
          <a:xfrm>
            <a:off x="382279" y="2121408"/>
            <a:ext cx="6743845" cy="4050792"/>
          </a:xfrm>
        </p:spPr>
        <p:txBody>
          <a:bodyPr>
            <a:normAutofit/>
          </a:bodyPr>
          <a:lstStyle/>
          <a:p>
            <a:r>
              <a:rPr lang="en-US" sz="1800" dirty="0"/>
              <a:t>The handle is used to make transportation easier. The handle is capable of distributing the mass to the center so that you can carry the briefcase with ease.</a:t>
            </a:r>
          </a:p>
          <a:p>
            <a:r>
              <a:rPr lang="en-US" sz="1800" dirty="0"/>
              <a:t>We can test how strong the handle is by tying it to a meter that reads forces. Then add weight to the briefcase and see how many pounds (</a:t>
            </a:r>
            <a:r>
              <a:rPr lang="en-US" sz="1800" dirty="0" err="1"/>
              <a:t>lbs</a:t>
            </a:r>
            <a:r>
              <a:rPr lang="en-US" sz="1800" dirty="0"/>
              <a:t>) the handle can handle. (pun intended).</a:t>
            </a:r>
          </a:p>
          <a:p>
            <a:r>
              <a:rPr lang="en-US" sz="1800" dirty="0"/>
              <a:t>An acceptable carry amount would be 40 lbs. This is because a typical computer is 2-10 </a:t>
            </a:r>
            <a:r>
              <a:rPr lang="en-US" sz="1800" dirty="0" err="1"/>
              <a:t>lbs</a:t>
            </a:r>
            <a:r>
              <a:rPr lang="en-US" sz="1800" dirty="0"/>
              <a:t>, any paper work, the weight of the briefcase, </a:t>
            </a:r>
            <a:r>
              <a:rPr lang="en-US" sz="1800" dirty="0" err="1"/>
              <a:t>etc</a:t>
            </a:r>
            <a:r>
              <a:rPr lang="en-US" sz="1800" dirty="0"/>
              <a:t> all add weight. We want this handle to hold as much as possible just in case. The last thing we want is for someone to be carrying their $1,500 laptop and the handle falls off and your computer breaks.</a:t>
            </a:r>
          </a:p>
        </p:txBody>
      </p:sp>
      <p:pic>
        <p:nvPicPr>
          <p:cNvPr id="8" name="Content Placeholder 4" descr="A group of shoes on a wooden table&#10;&#10;Description automatically generated">
            <a:extLst>
              <a:ext uri="{FF2B5EF4-FFF2-40B4-BE49-F238E27FC236}">
                <a16:creationId xmlns:a16="http://schemas.microsoft.com/office/drawing/2014/main" id="{43D984DF-08E6-4D8A-8C7F-4144476A812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658"/>
          <a:stretch/>
        </p:blipFill>
        <p:spPr>
          <a:xfrm rot="16200000">
            <a:off x="6439637" y="1105637"/>
            <a:ext cx="6858000" cy="4646726"/>
          </a:xfrm>
          <a:prstGeom prst="rect">
            <a:avLst/>
          </a:prstGeom>
        </p:spPr>
      </p:pic>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2700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E9D34-CE29-4E2C-B0CC-B8C2E30E50B7}"/>
              </a:ext>
            </a:extLst>
          </p:cNvPr>
          <p:cNvSpPr>
            <a:spLocks noGrp="1"/>
          </p:cNvSpPr>
          <p:nvPr>
            <p:ph type="title"/>
          </p:nvPr>
        </p:nvSpPr>
        <p:spPr>
          <a:xfrm>
            <a:off x="382280" y="484632"/>
            <a:ext cx="6743844" cy="1609344"/>
          </a:xfrm>
        </p:spPr>
        <p:txBody>
          <a:bodyPr>
            <a:normAutofit/>
          </a:bodyPr>
          <a:lstStyle/>
          <a:p>
            <a:r>
              <a:rPr lang="en-US" sz="4800"/>
              <a:t>Wood:</a:t>
            </a:r>
          </a:p>
        </p:txBody>
      </p:sp>
      <p:sp>
        <p:nvSpPr>
          <p:cNvPr id="10" name="Content Placeholder 9">
            <a:extLst>
              <a:ext uri="{FF2B5EF4-FFF2-40B4-BE49-F238E27FC236}">
                <a16:creationId xmlns:a16="http://schemas.microsoft.com/office/drawing/2014/main" id="{AE6E7486-C9DB-4B5C-ADFB-E0D50EBD5CAF}"/>
              </a:ext>
            </a:extLst>
          </p:cNvPr>
          <p:cNvSpPr>
            <a:spLocks noGrp="1"/>
          </p:cNvSpPr>
          <p:nvPr>
            <p:ph idx="1"/>
          </p:nvPr>
        </p:nvSpPr>
        <p:spPr>
          <a:xfrm>
            <a:off x="382279" y="2121408"/>
            <a:ext cx="6743845" cy="4050792"/>
          </a:xfrm>
        </p:spPr>
        <p:txBody>
          <a:bodyPr>
            <a:normAutofit/>
          </a:bodyPr>
          <a:lstStyle/>
          <a:p>
            <a:r>
              <a:rPr lang="en-US" sz="1800" dirty="0"/>
              <a:t>The wood is our back bone for our prototype. This prototype and most briefcases are built out of some sort of wood. We would most likely wrap our briefcase in leather but due to the lack of time to build our prototype, and the lack of materials when building our prototype we were unable to add leather at this time. But for our test we would assume that we have leather wrapped around our wood frame.</a:t>
            </a:r>
          </a:p>
          <a:p>
            <a:r>
              <a:rPr lang="en-US" sz="1800" dirty="0"/>
              <a:t>We would test the wood/leather how well it prevents water from entering. We would do this by pouring water on every part of the briefcase and then checking to see if the water has entered anywhere.</a:t>
            </a:r>
          </a:p>
          <a:p>
            <a:r>
              <a:rPr lang="en-US" sz="1800" dirty="0"/>
              <a:t>This test would be considered successful if there is no water leakage into the briefcase.</a:t>
            </a:r>
          </a:p>
        </p:txBody>
      </p:sp>
      <p:pic>
        <p:nvPicPr>
          <p:cNvPr id="8" name="Content Placeholder 4" descr="A picture containing floor, building&#10;&#10;Description automatically generated">
            <a:extLst>
              <a:ext uri="{FF2B5EF4-FFF2-40B4-BE49-F238E27FC236}">
                <a16:creationId xmlns:a16="http://schemas.microsoft.com/office/drawing/2014/main" id="{79878A21-10A3-41C3-9BEC-52680C6D980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435" b="3224"/>
          <a:stretch/>
        </p:blipFill>
        <p:spPr>
          <a:xfrm rot="5400000">
            <a:off x="6439637" y="1105637"/>
            <a:ext cx="6858000" cy="4646726"/>
          </a:xfrm>
          <a:prstGeom prst="rect">
            <a:avLst/>
          </a:prstGeom>
        </p:spPr>
      </p:pic>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4189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7A3C75-7B05-42DB-AC2B-69BC83C802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5E9CC-8DA4-4E76-B660-F02CAA7A26E3}"/>
              </a:ext>
            </a:extLst>
          </p:cNvPr>
          <p:cNvSpPr>
            <a:spLocks noGrp="1"/>
          </p:cNvSpPr>
          <p:nvPr>
            <p:ph type="title"/>
          </p:nvPr>
        </p:nvSpPr>
        <p:spPr>
          <a:xfrm>
            <a:off x="644893" y="484632"/>
            <a:ext cx="5168168" cy="1609344"/>
          </a:xfrm>
        </p:spPr>
        <p:txBody>
          <a:bodyPr>
            <a:normAutofit/>
          </a:bodyPr>
          <a:lstStyle/>
          <a:p>
            <a:r>
              <a:rPr lang="en-US" sz="4400"/>
              <a:t>Screws:</a:t>
            </a:r>
          </a:p>
        </p:txBody>
      </p:sp>
      <p:sp>
        <p:nvSpPr>
          <p:cNvPr id="28" name="Content Placeholder 27">
            <a:extLst>
              <a:ext uri="{FF2B5EF4-FFF2-40B4-BE49-F238E27FC236}">
                <a16:creationId xmlns:a16="http://schemas.microsoft.com/office/drawing/2014/main" id="{5D89426D-AA36-4B78-90D4-081555CCA5B3}"/>
              </a:ext>
            </a:extLst>
          </p:cNvPr>
          <p:cNvSpPr>
            <a:spLocks noGrp="1"/>
          </p:cNvSpPr>
          <p:nvPr>
            <p:ph idx="1"/>
          </p:nvPr>
        </p:nvSpPr>
        <p:spPr>
          <a:xfrm>
            <a:off x="644893" y="2121408"/>
            <a:ext cx="5168168" cy="3759628"/>
          </a:xfrm>
        </p:spPr>
        <p:txBody>
          <a:bodyPr>
            <a:normAutofit/>
          </a:bodyPr>
          <a:lstStyle/>
          <a:p>
            <a:r>
              <a:rPr lang="en-US" sz="1800" dirty="0"/>
              <a:t>The screws are used to ensure that all the components of the prototype stay connected together.</a:t>
            </a:r>
          </a:p>
          <a:p>
            <a:r>
              <a:rPr lang="en-US" sz="1800" dirty="0"/>
              <a:t>We can test these screws to make sure they will hold inside their medium that they have been screwed into, by screwing screws into different materials and pull on them to test the amount of force it would take to extract them.</a:t>
            </a:r>
          </a:p>
          <a:p>
            <a:r>
              <a:rPr lang="en-US" sz="1800" dirty="0"/>
              <a:t>An acceptable force needed would be 200N because anything less would be too little.</a:t>
            </a:r>
          </a:p>
        </p:txBody>
      </p:sp>
      <p:pic>
        <p:nvPicPr>
          <p:cNvPr id="26" name="Content Placeholder 8">
            <a:extLst>
              <a:ext uri="{FF2B5EF4-FFF2-40B4-BE49-F238E27FC236}">
                <a16:creationId xmlns:a16="http://schemas.microsoft.com/office/drawing/2014/main" id="{2E94DFDF-8CA3-493E-801E-24B63F9D65A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0469" b="-3"/>
          <a:stretch/>
        </p:blipFill>
        <p:spPr>
          <a:xfrm rot="16200000">
            <a:off x="6010615" y="552335"/>
            <a:ext cx="2842075" cy="2380871"/>
          </a:xfrm>
          <a:prstGeom prst="rect">
            <a:avLst/>
          </a:prstGeom>
        </p:spPr>
      </p:pic>
      <p:sp>
        <p:nvSpPr>
          <p:cNvPr id="33" name="Rectangle 32">
            <a:extLst>
              <a:ext uri="{FF2B5EF4-FFF2-40B4-BE49-F238E27FC236}">
                <a16:creationId xmlns:a16="http://schemas.microsoft.com/office/drawing/2014/main" id="{FFCAEE24-2C20-4031-A481-C2EFB67B8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89" y="321733"/>
            <a:ext cx="3091859" cy="1844147"/>
          </a:xfrm>
          <a:prstGeom prst="rect">
            <a:avLst/>
          </a:prstGeom>
          <a:blipFill dpi="0" rotWithShape="1">
            <a:blip r:embed="rId4">
              <a:duotone>
                <a:schemeClr val="accent5">
                  <a:shade val="45000"/>
                  <a:satMod val="135000"/>
                </a:schemeClr>
                <a:prstClr val="white"/>
              </a:duotone>
              <a:extLst/>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7" name="Picture 6" descr="A picture containing indoor, electronics&#10;&#10;Description automatically generated">
            <a:extLst>
              <a:ext uri="{FF2B5EF4-FFF2-40B4-BE49-F238E27FC236}">
                <a16:creationId xmlns:a16="http://schemas.microsoft.com/office/drawing/2014/main" id="{FFDD5BDA-463D-4A70-98A1-CEE37A0D78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12496" b="-3"/>
          <a:stretch/>
        </p:blipFill>
        <p:spPr>
          <a:xfrm rot="5400000">
            <a:off x="6042783" y="3523112"/>
            <a:ext cx="2777738" cy="2380871"/>
          </a:xfrm>
          <a:prstGeom prst="rect">
            <a:avLst/>
          </a:prstGeom>
        </p:spPr>
      </p:pic>
      <p:pic>
        <p:nvPicPr>
          <p:cNvPr id="10" name="Content Placeholder 4" descr="A rodent looking at the camera&#10;&#10;Description automatically generated">
            <a:extLst>
              <a:ext uri="{FF2B5EF4-FFF2-40B4-BE49-F238E27FC236}">
                <a16:creationId xmlns:a16="http://schemas.microsoft.com/office/drawing/2014/main" id="{07D16795-5BEB-4DE8-8791-D041F7A8FA7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8934" b="1"/>
          <a:stretch/>
        </p:blipFill>
        <p:spPr>
          <a:xfrm rot="5400000">
            <a:off x="8443343" y="2663216"/>
            <a:ext cx="3771945" cy="3106457"/>
          </a:xfrm>
          <a:prstGeom prst="rect">
            <a:avLst/>
          </a:prstGeom>
        </p:spPr>
      </p:pic>
      <p:grpSp>
        <p:nvGrpSpPr>
          <p:cNvPr id="35" name="Group 34">
            <a:extLst>
              <a:ext uri="{FF2B5EF4-FFF2-40B4-BE49-F238E27FC236}">
                <a16:creationId xmlns:a16="http://schemas.microsoft.com/office/drawing/2014/main" id="{0AAF5F9E-10A7-46B6-A994-C63963ED32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F7F883EF-349F-43AD-BB68-4EAD674883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DD199575-7A7A-4A54-8699-E7D977965F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5011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AE537-C786-44F8-9F53-DD924B022DB7}"/>
              </a:ext>
            </a:extLst>
          </p:cNvPr>
          <p:cNvSpPr>
            <a:spLocks noGrp="1"/>
          </p:cNvSpPr>
          <p:nvPr>
            <p:ph type="title"/>
          </p:nvPr>
        </p:nvSpPr>
        <p:spPr>
          <a:xfrm>
            <a:off x="382280" y="484632"/>
            <a:ext cx="6743844" cy="1609344"/>
          </a:xfrm>
        </p:spPr>
        <p:txBody>
          <a:bodyPr>
            <a:normAutofit/>
          </a:bodyPr>
          <a:lstStyle/>
          <a:p>
            <a:r>
              <a:rPr lang="en-US" sz="4800"/>
              <a:t>Lever Arm:</a:t>
            </a:r>
          </a:p>
        </p:txBody>
      </p:sp>
      <p:sp>
        <p:nvSpPr>
          <p:cNvPr id="10" name="Content Placeholder 9">
            <a:extLst>
              <a:ext uri="{FF2B5EF4-FFF2-40B4-BE49-F238E27FC236}">
                <a16:creationId xmlns:a16="http://schemas.microsoft.com/office/drawing/2014/main" id="{729C86EF-50DC-4597-94D2-908F59AE9DC3}"/>
              </a:ext>
            </a:extLst>
          </p:cNvPr>
          <p:cNvSpPr>
            <a:spLocks noGrp="1"/>
          </p:cNvSpPr>
          <p:nvPr>
            <p:ph idx="1"/>
          </p:nvPr>
        </p:nvSpPr>
        <p:spPr>
          <a:xfrm>
            <a:off x="382279" y="2121408"/>
            <a:ext cx="6743845" cy="4050792"/>
          </a:xfrm>
        </p:spPr>
        <p:txBody>
          <a:bodyPr>
            <a:normAutofit/>
          </a:bodyPr>
          <a:lstStyle/>
          <a:p>
            <a:r>
              <a:rPr lang="en-US" sz="1800" dirty="0"/>
              <a:t>The lever arms are used to hold open the briefcase while in use. This is to ensure that the lid does not fall onto your hands while you’re working. This also allows the lid of the briefcase to close much smoother.</a:t>
            </a:r>
          </a:p>
          <a:p>
            <a:r>
              <a:rPr lang="en-US" sz="1800" dirty="0"/>
              <a:t>We could test these arms by opening and closing them to make sure they function correctly. We would continue to open and close the lid of the briefcase until the metal started to warp, pins/screws start to fall out, and/or that the arms start to come in contact with the walls of the briefcase.</a:t>
            </a:r>
          </a:p>
          <a:p>
            <a:r>
              <a:rPr lang="en-US" sz="1800" dirty="0"/>
              <a:t>This would be a successful material if the arms take over 5,000+ opening/closings before we see any type of malfunctions.</a:t>
            </a:r>
          </a:p>
        </p:txBody>
      </p:sp>
      <p:pic>
        <p:nvPicPr>
          <p:cNvPr id="8" name="Content Placeholder 4" descr="A picture containing indoor&#10;&#10;Description automatically generated">
            <a:extLst>
              <a:ext uri="{FF2B5EF4-FFF2-40B4-BE49-F238E27FC236}">
                <a16:creationId xmlns:a16="http://schemas.microsoft.com/office/drawing/2014/main" id="{2CC23355-9576-4EDC-8042-02BBBBE639E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658"/>
          <a:stretch/>
        </p:blipFill>
        <p:spPr>
          <a:xfrm rot="5400000">
            <a:off x="6439637" y="1105637"/>
            <a:ext cx="6858000" cy="4646726"/>
          </a:xfrm>
          <a:prstGeom prst="rect">
            <a:avLst/>
          </a:prstGeom>
        </p:spPr>
      </p:pic>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2398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5BA068C-C98E-4DE8-B7D4-63454271CF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5292D-1CCF-412F-9FB1-35AD406FFB13}"/>
              </a:ext>
            </a:extLst>
          </p:cNvPr>
          <p:cNvSpPr>
            <a:spLocks noGrp="1"/>
          </p:cNvSpPr>
          <p:nvPr>
            <p:ph type="title"/>
          </p:nvPr>
        </p:nvSpPr>
        <p:spPr>
          <a:xfrm>
            <a:off x="644893" y="484632"/>
            <a:ext cx="5168168" cy="1609344"/>
          </a:xfrm>
        </p:spPr>
        <p:txBody>
          <a:bodyPr>
            <a:normAutofit/>
          </a:bodyPr>
          <a:lstStyle/>
          <a:p>
            <a:r>
              <a:rPr lang="en-US" sz="4400"/>
              <a:t>Computer Stand:</a:t>
            </a:r>
          </a:p>
        </p:txBody>
      </p:sp>
      <p:sp>
        <p:nvSpPr>
          <p:cNvPr id="14" name="Content Placeholder 11">
            <a:extLst>
              <a:ext uri="{FF2B5EF4-FFF2-40B4-BE49-F238E27FC236}">
                <a16:creationId xmlns:a16="http://schemas.microsoft.com/office/drawing/2014/main" id="{661ADD59-152B-4765-954F-9808DF452A3C}"/>
              </a:ext>
            </a:extLst>
          </p:cNvPr>
          <p:cNvSpPr>
            <a:spLocks noGrp="1"/>
          </p:cNvSpPr>
          <p:nvPr>
            <p:ph idx="1"/>
          </p:nvPr>
        </p:nvSpPr>
        <p:spPr>
          <a:xfrm>
            <a:off x="644893" y="2121408"/>
            <a:ext cx="5168168" cy="3759628"/>
          </a:xfrm>
        </p:spPr>
        <p:txBody>
          <a:bodyPr>
            <a:normAutofit fontScale="92500" lnSpcReduction="10000"/>
          </a:bodyPr>
          <a:lstStyle/>
          <a:p>
            <a:r>
              <a:rPr lang="en-US" sz="1800" dirty="0"/>
              <a:t>The computer stand is used to hold the laptop in the briefcase while working on the computer or while transporting the briefcase from location to location. The computer stand allows the user to stop wherever and pull out their work anywhere. </a:t>
            </a:r>
          </a:p>
          <a:p>
            <a:r>
              <a:rPr lang="en-US" sz="1800" dirty="0"/>
              <a:t>We would like to test the functionality of this device by testing the efficiency of the computer stand. We would do this by opening the lid, opening the laptop, lifting the computer stand over and over again. We would time this and compare our data to data that is already collected.</a:t>
            </a:r>
          </a:p>
          <a:p>
            <a:r>
              <a:rPr lang="en-US" sz="1800" dirty="0"/>
              <a:t>This test will be a success if the average time to use our briefcase is faster than the average time it is to pull everything out of a backpack.</a:t>
            </a:r>
          </a:p>
        </p:txBody>
      </p:sp>
      <p:pic>
        <p:nvPicPr>
          <p:cNvPr id="16" name="Content Placeholder 4" descr="A picture containing indoor, floor&#10;&#10;Description automatically generated">
            <a:extLst>
              <a:ext uri="{FF2B5EF4-FFF2-40B4-BE49-F238E27FC236}">
                <a16:creationId xmlns:a16="http://schemas.microsoft.com/office/drawing/2014/main" id="{C06029EF-B784-4419-B5CF-136E4138F2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6010615" y="676992"/>
            <a:ext cx="2842075" cy="2131556"/>
          </a:xfrm>
          <a:prstGeom prst="rect">
            <a:avLst/>
          </a:prstGeom>
        </p:spPr>
      </p:pic>
      <p:sp>
        <p:nvSpPr>
          <p:cNvPr id="17" name="Rectangle 16">
            <a:extLst>
              <a:ext uri="{FF2B5EF4-FFF2-40B4-BE49-F238E27FC236}">
                <a16:creationId xmlns:a16="http://schemas.microsoft.com/office/drawing/2014/main" id="{735F797E-E9D5-4B5D-B190-D092A376D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89" y="321733"/>
            <a:ext cx="3091859" cy="1844147"/>
          </a:xfrm>
          <a:prstGeom prst="rect">
            <a:avLst/>
          </a:prstGeom>
          <a:blipFill dpi="0" rotWithShape="1">
            <a:blip r:embed="rId4">
              <a:duotone>
                <a:schemeClr val="accent5">
                  <a:shade val="45000"/>
                  <a:satMod val="135000"/>
                </a:schemeClr>
                <a:prstClr val="white"/>
              </a:duotone>
              <a:extLst/>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19" name="Rectangle 18">
            <a:extLst>
              <a:ext uri="{FF2B5EF4-FFF2-40B4-BE49-F238E27FC236}">
                <a16:creationId xmlns:a16="http://schemas.microsoft.com/office/drawing/2014/main" id="{8CE24FE0-EDE0-4109-AD44-B7B715DFE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0000" y="3324678"/>
            <a:ext cx="2361497" cy="2777740"/>
          </a:xfrm>
          <a:prstGeom prst="rect">
            <a:avLst/>
          </a:prstGeom>
          <a:blipFill dpi="0" rotWithShape="1">
            <a:blip r:embed="rId4">
              <a:duotone>
                <a:schemeClr val="bg2">
                  <a:shade val="45000"/>
                  <a:satMod val="135000"/>
                </a:schemeClr>
                <a:prstClr val="white"/>
              </a:duotone>
              <a:extLst/>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7" name="Picture 6" descr="A picture containing floor, indoor, sitting, oven&#10;&#10;Description automatically generated">
            <a:extLst>
              <a:ext uri="{FF2B5EF4-FFF2-40B4-BE49-F238E27FC236}">
                <a16:creationId xmlns:a16="http://schemas.microsoft.com/office/drawing/2014/main" id="{0718C4BB-292E-4303-8CF4-DCEC09652B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8443343" y="2801965"/>
            <a:ext cx="3771945" cy="2828958"/>
          </a:xfrm>
          <a:prstGeom prst="rect">
            <a:avLst/>
          </a:prstGeom>
        </p:spPr>
      </p:pic>
      <p:grpSp>
        <p:nvGrpSpPr>
          <p:cNvPr id="21" name="Group 20">
            <a:extLst>
              <a:ext uri="{FF2B5EF4-FFF2-40B4-BE49-F238E27FC236}">
                <a16:creationId xmlns:a16="http://schemas.microsoft.com/office/drawing/2014/main" id="{9377FF41-1AA3-41D8-BB4F-F6AF92EEA3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49091991-97E8-4D0D-B5DA-D583688C67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24E97B1E-7667-4E88-9A8E-F0A272158E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10239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21</TotalTime>
  <Words>810</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Rockwell</vt:lpstr>
      <vt:lpstr>Rockwell Condensed</vt:lpstr>
      <vt:lpstr>Rockwell Extra Bold</vt:lpstr>
      <vt:lpstr>Wingdings</vt:lpstr>
      <vt:lpstr>Wood Type</vt:lpstr>
      <vt:lpstr>Identifying Subsystems and Incremental Testing Opportunities</vt:lpstr>
      <vt:lpstr>Hinges:</vt:lpstr>
      <vt:lpstr>Latches:</vt:lpstr>
      <vt:lpstr>Handle:</vt:lpstr>
      <vt:lpstr>Wood:</vt:lpstr>
      <vt:lpstr>Screws:</vt:lpstr>
      <vt:lpstr>Lever Arm:</vt:lpstr>
      <vt:lpstr>Computer Stand: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Subsystems and Incremental Testing Opportunities</dc:title>
  <dc:creator>Declan Ruiz</dc:creator>
  <cp:lastModifiedBy>Declan Ruiz</cp:lastModifiedBy>
  <cp:revision>5</cp:revision>
  <dcterms:created xsi:type="dcterms:W3CDTF">2019-03-05T19:11:58Z</dcterms:created>
  <dcterms:modified xsi:type="dcterms:W3CDTF">2019-03-05T19:35:50Z</dcterms:modified>
</cp:coreProperties>
</file>