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matic SC"/>
      <p:regular r:id="rId15"/>
      <p:bold r:id="rId16"/>
    </p:embeddedFont>
    <p:embeddedFont>
      <p:font typeface="Source Code Pr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maticSC-regular.fntdata"/><Relationship Id="rId14" Type="http://schemas.openxmlformats.org/officeDocument/2006/relationships/slide" Target="slides/slide9.xml"/><Relationship Id="rId17" Type="http://schemas.openxmlformats.org/officeDocument/2006/relationships/font" Target="fonts/SourceCodePro-regular.fntdata"/><Relationship Id="rId16" Type="http://schemas.openxmlformats.org/officeDocument/2006/relationships/font" Target="fonts/AmaticSC-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SourceCodePr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672abcc1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672abcc1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672abcc1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672abcc1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672abcc1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672abcc1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672abcc1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672abcc1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672abcc15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672abcc1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672abcc1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672abcc1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672abcc1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672abcc1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672abcc1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672abcc1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Test &amp; Evaluate</a:t>
            </a:r>
            <a:endParaRPr/>
          </a:p>
        </p:txBody>
      </p:sp>
      <p:sp>
        <p:nvSpPr>
          <p:cNvPr id="57" name="Google Shape;57;p13"/>
          <p:cNvSpPr txBox="1"/>
          <p:nvPr>
            <p:ph idx="1" type="subTitle"/>
          </p:nvPr>
        </p:nvSpPr>
        <p:spPr>
          <a:xfrm>
            <a:off x="348650" y="3794325"/>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Declan Ruiz &amp; Zach Shellhorn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Criteria</a:t>
            </a:r>
            <a:endParaRPr/>
          </a:p>
        </p:txBody>
      </p:sp>
      <p:pic>
        <p:nvPicPr>
          <p:cNvPr id="63" name="Google Shape;63;p14"/>
          <p:cNvPicPr preferRelativeResize="0"/>
          <p:nvPr/>
        </p:nvPicPr>
        <p:blipFill>
          <a:blip r:embed="rId3">
            <a:alphaModFix/>
          </a:blip>
          <a:stretch>
            <a:fillRect/>
          </a:stretch>
        </p:blipFill>
        <p:spPr>
          <a:xfrm>
            <a:off x="311700" y="1093850"/>
            <a:ext cx="4260299" cy="3453477"/>
          </a:xfrm>
          <a:prstGeom prst="rect">
            <a:avLst/>
          </a:prstGeom>
          <a:noFill/>
          <a:ln>
            <a:noFill/>
          </a:ln>
        </p:spPr>
      </p:pic>
      <p:pic>
        <p:nvPicPr>
          <p:cNvPr id="64" name="Google Shape;64;p14"/>
          <p:cNvPicPr preferRelativeResize="0"/>
          <p:nvPr/>
        </p:nvPicPr>
        <p:blipFill>
          <a:blip r:embed="rId4">
            <a:alphaModFix/>
          </a:blip>
          <a:stretch>
            <a:fillRect/>
          </a:stretch>
        </p:blipFill>
        <p:spPr>
          <a:xfrm>
            <a:off x="3547425" y="2734321"/>
            <a:ext cx="5252400" cy="215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the Latch Test:</a:t>
            </a:r>
            <a:endParaRPr/>
          </a:p>
        </p:txBody>
      </p:sp>
      <p:sp>
        <p:nvSpPr>
          <p:cNvPr id="70" name="Google Shape;70;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SzPts val="1200"/>
              <a:buChar char="❏"/>
            </a:pPr>
            <a:r>
              <a:rPr lang="en" sz="1200">
                <a:solidFill>
                  <a:srgbClr val="000000"/>
                </a:solidFill>
              </a:rPr>
              <a:t>The latches that are attached to the briefcase allow it to stay closed as well as be locked if needed. These latches will be opened and closed many times when the briefcase will be in use. The objective of this test it to test the durability and strength of the parts in the latch by opening and closing them. Within reasonable testing the latch should still be functional.</a:t>
            </a:r>
            <a:endParaRPr sz="1200">
              <a:solidFill>
                <a:srgbClr val="000000"/>
              </a:solidFill>
            </a:endParaRPr>
          </a:p>
          <a:p>
            <a:pPr indent="0" lvl="0" marL="457200" rtl="0" algn="l">
              <a:spcBef>
                <a:spcPts val="0"/>
              </a:spcBef>
              <a:spcAft>
                <a:spcPts val="1600"/>
              </a:spcAft>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of Testing Latches</a:t>
            </a:r>
            <a:endParaRPr/>
          </a:p>
        </p:txBody>
      </p:sp>
      <p:sp>
        <p:nvSpPr>
          <p:cNvPr id="76" name="Google Shape;76;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the Hinge Test:</a:t>
            </a:r>
            <a:endParaRPr/>
          </a:p>
        </p:txBody>
      </p:sp>
      <p:sp>
        <p:nvSpPr>
          <p:cNvPr id="82" name="Google Shape;82;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SzPts val="1200"/>
              <a:buChar char="❏"/>
            </a:pPr>
            <a:r>
              <a:rPr lang="en" sz="1200">
                <a:solidFill>
                  <a:srgbClr val="000000"/>
                </a:solidFill>
              </a:rPr>
              <a:t>The hinges on the back of the briefcase are aluminum hinges that we purchased from Lowe’s. They are acting as the backbone of the project because they holding the lid and the bottom together. The objective of this test is to see if the hinges fail. We will know if it fails, if the top and bottom components fall apart. On the contrary, the test will be considered successful if no parts of the hinges malfunction, and the top and bottom components stay intact during the entire duration of the testing process.</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of Testing Hinges</a:t>
            </a:r>
            <a:endParaRPr/>
          </a:p>
        </p:txBody>
      </p:sp>
      <p:sp>
        <p:nvSpPr>
          <p:cNvPr id="88" name="Google Shape;88;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the Handle Test:</a:t>
            </a:r>
            <a:endParaRPr/>
          </a:p>
        </p:txBody>
      </p:sp>
      <p:sp>
        <p:nvSpPr>
          <p:cNvPr id="94" name="Google Shape;94;p19"/>
          <p:cNvSpPr txBox="1"/>
          <p:nvPr>
            <p:ph idx="1" type="body"/>
          </p:nvPr>
        </p:nvSpPr>
        <p:spPr>
          <a:xfrm>
            <a:off x="311700" y="1125225"/>
            <a:ext cx="4905600" cy="39147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SzPts val="1200"/>
              <a:buChar char="❏"/>
            </a:pPr>
            <a:r>
              <a:rPr lang="en" sz="1200">
                <a:solidFill>
                  <a:srgbClr val="000000"/>
                </a:solidFill>
              </a:rPr>
              <a:t>The handle is made of TCH plastic and metal fixtures. Our plan with this test is to identify how much weight it can withstand. This handle is placed in the exact middle, to distribute the actual force / normal force evenly. The idea is to see if our handle will succeed by holding significant amounts of weight because if it cannot then everything inside could be severely damaged. This is why it is an important part of our project to test.</a:t>
            </a:r>
            <a:endParaRPr sz="1200"/>
          </a:p>
        </p:txBody>
      </p:sp>
      <p:pic>
        <p:nvPicPr>
          <p:cNvPr id="95" name="Google Shape;95;p19"/>
          <p:cNvPicPr preferRelativeResize="0"/>
          <p:nvPr/>
        </p:nvPicPr>
        <p:blipFill>
          <a:blip r:embed="rId3">
            <a:alphaModFix/>
          </a:blip>
          <a:stretch>
            <a:fillRect/>
          </a:stretch>
        </p:blipFill>
        <p:spPr>
          <a:xfrm>
            <a:off x="5217300" y="1589349"/>
            <a:ext cx="3926700" cy="2848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a:t>
            </a:r>
            <a:endParaRPr/>
          </a:p>
        </p:txBody>
      </p:sp>
      <p:sp>
        <p:nvSpPr>
          <p:cNvPr id="101" name="Google Shape;101;p20"/>
          <p:cNvSpPr txBox="1"/>
          <p:nvPr>
            <p:ph idx="1" type="body"/>
          </p:nvPr>
        </p:nvSpPr>
        <p:spPr>
          <a:xfrm>
            <a:off x="311700" y="1228675"/>
            <a:ext cx="3135900" cy="3645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In our tests we were testing to see if the latch or hinge would break upon use.</a:t>
            </a:r>
            <a:r>
              <a:rPr lang="en" sz="1200"/>
              <a:t> After 1,000 repetitions of each test we realized that our data is inconclusive. After 1,000 repetitions neither the latches nor the hinges broke or deformed in any way. </a:t>
            </a:r>
            <a:endParaRPr sz="1200"/>
          </a:p>
          <a:p>
            <a:pPr indent="-304800" lvl="0" marL="457200" rtl="0" algn="l">
              <a:spcBef>
                <a:spcPts val="0"/>
              </a:spcBef>
              <a:spcAft>
                <a:spcPts val="0"/>
              </a:spcAft>
              <a:buSzPts val="1200"/>
              <a:buChar char="❏"/>
            </a:pPr>
            <a:r>
              <a:rPr lang="en" sz="1200"/>
              <a:t>We attempted to do a 3rd test on the handle but due to the weight we were trying to use, it wasn’t possible to complete the test</a:t>
            </a:r>
            <a:endParaRPr sz="1200"/>
          </a:p>
        </p:txBody>
      </p:sp>
      <p:pic>
        <p:nvPicPr>
          <p:cNvPr id="102" name="Google Shape;102;p20"/>
          <p:cNvPicPr preferRelativeResize="0"/>
          <p:nvPr/>
        </p:nvPicPr>
        <p:blipFill>
          <a:blip r:embed="rId3">
            <a:alphaModFix/>
          </a:blip>
          <a:stretch>
            <a:fillRect/>
          </a:stretch>
        </p:blipFill>
        <p:spPr>
          <a:xfrm>
            <a:off x="3447725" y="1093850"/>
            <a:ext cx="5384574" cy="374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Expert FeedBack/Modifications</a:t>
            </a:r>
            <a:endParaRPr/>
          </a:p>
        </p:txBody>
      </p:sp>
      <p:sp>
        <p:nvSpPr>
          <p:cNvPr id="108" name="Google Shape;108;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Make the briefcase lighter</a:t>
            </a:r>
            <a:endParaRPr/>
          </a:p>
          <a:p>
            <a:pPr indent="-342900" lvl="0" marL="457200" rtl="0" algn="l">
              <a:spcBef>
                <a:spcPts val="0"/>
              </a:spcBef>
              <a:spcAft>
                <a:spcPts val="0"/>
              </a:spcAft>
              <a:buSzPts val="1800"/>
              <a:buChar char="❏"/>
            </a:pPr>
            <a:r>
              <a:rPr lang="en"/>
              <a:t>Wrap in leather to give it a better look</a:t>
            </a:r>
            <a:endParaRPr/>
          </a:p>
          <a:p>
            <a:pPr indent="-342900" lvl="0" marL="457200" rtl="0" algn="l">
              <a:spcBef>
                <a:spcPts val="0"/>
              </a:spcBef>
              <a:spcAft>
                <a:spcPts val="0"/>
              </a:spcAft>
              <a:buSzPts val="1800"/>
              <a:buChar char="❏"/>
            </a:pPr>
            <a:r>
              <a:rPr lang="en"/>
              <a:t>Make bottom half thicker than top half to fit computer/computer stand.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